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4" r:id="rId5"/>
    <p:sldId id="265" r:id="rId6"/>
    <p:sldId id="263" r:id="rId7"/>
    <p:sldId id="262" r:id="rId8"/>
    <p:sldId id="268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231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_________Microsoft_Word1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_________Microsoft_Word2.doc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ordabaeva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420888"/>
            <a:ext cx="8568952" cy="147002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Организация производственной практики «Контроль качества и стандартизация лекарственных средств» в режиме </a:t>
            </a:r>
            <a:r>
              <a:rPr lang="ru-RU" sz="3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ДОТ</a:t>
            </a:r>
            <a:r>
              <a:rPr lang="en-US" sz="3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(25</a:t>
            </a:r>
            <a:r>
              <a:rPr lang="ru-RU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.05-05.06.2020)</a:t>
            </a:r>
            <a:endParaRPr lang="ru-RU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7584" y="6021288"/>
            <a:ext cx="6400800" cy="648072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sz="51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Шымкент - 2020</a:t>
            </a:r>
            <a:endParaRPr lang="ru-RU" sz="51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" descr="ЮКМА - Community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ЮКМА - Community | Face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ЮКМА - Community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ЮКМА - Community | Faceboo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6632"/>
            <a:ext cx="1440160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918150" y="4787860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2411760" y="4797152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pPr algn="r"/>
            <a:r>
              <a:rPr lang="ru-RU" sz="112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Ордабаева</a:t>
            </a:r>
            <a:r>
              <a:rPr lang="ru-RU" sz="112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С.К.,</a:t>
            </a:r>
          </a:p>
          <a:p>
            <a:pPr algn="r"/>
            <a:r>
              <a:rPr lang="ru-RU" sz="112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д.фарм.н.,профессор</a:t>
            </a:r>
            <a:endParaRPr lang="ru-RU" sz="112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19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1495325"/>
            <a:ext cx="9145016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закрепление </a:t>
            </a:r>
            <a:r>
              <a:rPr lang="ru-RU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практических навыков, приобретенных в теоретическом и практическом курсах по </a:t>
            </a:r>
            <a:r>
              <a:rPr lang="ru-RU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МУП «Стандартизация лекарственных средств» </a:t>
            </a:r>
            <a:r>
              <a:rPr lang="ru-RU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для выполнения профессиональных задач фармацевта-аналитика</a:t>
            </a:r>
            <a:r>
              <a:rPr lang="ru-RU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>Цель </a:t>
            </a:r>
            <a:r>
              <a:rPr lang="ru-RU" b="1" dirty="0">
                <a:solidFill>
                  <a:srgbClr val="0000CC"/>
                </a:solidFill>
              </a:rPr>
              <a:t>практики:</a:t>
            </a:r>
            <a:r>
              <a:rPr lang="ru-RU" dirty="0">
                <a:solidFill>
                  <a:srgbClr val="0000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102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Задачи практики:</a:t>
            </a:r>
            <a:r>
              <a:rPr lang="ru-RU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9145016" cy="507342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ознакомиться </a:t>
            </a:r>
            <a:r>
              <a:rPr lang="ru-RU" sz="34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 системой стандартизации и сертификации лекарственных средств в РК;</a:t>
            </a:r>
          </a:p>
          <a:p>
            <a:pPr lvl="0"/>
            <a:r>
              <a:rPr lang="ru-RU" sz="34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ознакомиться с постановкой контроля качества и сертификации лекарственных средств в испытательной (контрольно-аналитической) лаборатории, организацией и оснащенностью рабочего места фармацевта-аналитика;</a:t>
            </a:r>
          </a:p>
          <a:p>
            <a:pPr lvl="0"/>
            <a:r>
              <a:rPr lang="ru-RU" sz="34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закрепить умения и навыки проведения фармацевтического анализа в соответствии с требованиями нормативных документов по контролю за качеством и безопасностью лекарственных средств;</a:t>
            </a:r>
          </a:p>
          <a:p>
            <a:pPr lvl="0"/>
            <a:r>
              <a:rPr lang="ru-RU" sz="34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закрепить навыки по оформлению учетно-отчетной документации по оценке качества лекарственных средств.</a:t>
            </a:r>
          </a:p>
          <a:p>
            <a:pPr lvl="0"/>
            <a:r>
              <a:rPr lang="ru-RU" sz="34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совершенствование навыков межличностного общения и консультирования со специалистами.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747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685646"/>
              </p:ext>
            </p:extLst>
          </p:nvPr>
        </p:nvGraphicFramePr>
        <p:xfrm>
          <a:off x="3419872" y="188638"/>
          <a:ext cx="5397500" cy="6847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Документ" r:id="rId4" imgW="6466297" imgH="7861613" progId="Word.Document.12">
                  <p:embed/>
                </p:oleObj>
              </mc:Choice>
              <mc:Fallback>
                <p:oleObj name="Документ" r:id="rId4" imgW="6466297" imgH="786161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19872" y="188638"/>
                        <a:ext cx="5397500" cy="6847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179512" y="-171400"/>
            <a:ext cx="2808312" cy="4464498"/>
            <a:chOff x="0" y="2443001"/>
            <a:chExt cx="7920880" cy="2443001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0" y="2443001"/>
              <a:ext cx="7920880" cy="244300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0" y="2640016"/>
              <a:ext cx="7920880" cy="1497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8110" tIns="118110" rIns="118110" bIns="118110" numCol="1" spcCol="1270" anchor="t" anchorCtr="0">
              <a:noAutofit/>
            </a:bodyPr>
            <a:lstStyle/>
            <a:p>
              <a:pPr lvl="0" algn="l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4" name="Стрелка вправо 3"/>
          <p:cNvSpPr/>
          <p:nvPr/>
        </p:nvSpPr>
        <p:spPr>
          <a:xfrm>
            <a:off x="107504" y="116632"/>
            <a:ext cx="3384376" cy="5328592"/>
          </a:xfrm>
          <a:prstGeom prst="rightArrow">
            <a:avLst>
              <a:gd name="adj1" fmla="val 50000"/>
              <a:gd name="adj2" fmla="val 25698"/>
            </a:avLst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Задания должны быть 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представлены в виде описаний работ, методик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496" y="5570076"/>
            <a:ext cx="38884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Объем: 60 </a:t>
            </a:r>
            <a:r>
              <a:rPr lang="ru-RU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часов</a:t>
            </a:r>
          </a:p>
          <a:p>
            <a:r>
              <a:rPr lang="ru-RU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    (2 кредита)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06932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8746046"/>
              </p:ext>
            </p:extLst>
          </p:nvPr>
        </p:nvGraphicFramePr>
        <p:xfrm>
          <a:off x="35496" y="144016"/>
          <a:ext cx="5397500" cy="6885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Документ" r:id="rId4" imgW="6466297" imgH="7861613" progId="Word.Document.12">
                  <p:embed/>
                </p:oleObj>
              </mc:Choice>
              <mc:Fallback>
                <p:oleObj name="Документ" r:id="rId4" imgW="6466297" imgH="786161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496" y="144016"/>
                        <a:ext cx="5397500" cy="6885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179512" y="-171400"/>
            <a:ext cx="2808312" cy="4464498"/>
            <a:chOff x="0" y="2443001"/>
            <a:chExt cx="7920880" cy="2443001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0" y="2443001"/>
              <a:ext cx="7920880" cy="244300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0" y="2640016"/>
              <a:ext cx="7920880" cy="1497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8110" tIns="118110" rIns="118110" bIns="118110" numCol="1" spcCol="1270" anchor="t" anchorCtr="0">
              <a:noAutofit/>
            </a:bodyPr>
            <a:lstStyle/>
            <a:p>
              <a:pPr lvl="0" algn="l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100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3" name="Стрелка влево 2"/>
          <p:cNvSpPr/>
          <p:nvPr/>
        </p:nvSpPr>
        <p:spPr>
          <a:xfrm>
            <a:off x="4788024" y="-27384"/>
            <a:ext cx="4355977" cy="4320482"/>
          </a:xfrm>
          <a:prstGeom prst="leftArrow">
            <a:avLst>
              <a:gd name="adj1" fmla="val 50000"/>
              <a:gd name="adj2" fmla="val 18901"/>
            </a:avLst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Задания должны быть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снабжены: </a:t>
            </a:r>
          </a:p>
          <a:p>
            <a:pPr lvl="0" defTabSz="1377950">
              <a:lnSpc>
                <a:spcPct val="90000"/>
              </a:lnSpc>
              <a:spcBef>
                <a:spcPct val="0"/>
              </a:spcBef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видеоматериалами,</a:t>
            </a:r>
          </a:p>
          <a:p>
            <a:pPr lvl="0" defTabSz="1377950">
              <a:lnSpc>
                <a:spcPct val="90000"/>
              </a:lnSpc>
              <a:spcBef>
                <a:spcPct val="0"/>
              </a:spcBef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ссылками 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НД,</a:t>
            </a:r>
          </a:p>
          <a:p>
            <a:pPr lvl="0" defTabSz="1377950">
              <a:lnSpc>
                <a:spcPct val="90000"/>
              </a:lnSpc>
              <a:spcBef>
                <a:spcPct val="0"/>
              </a:spcBef>
            </a:pP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СОП-ми на ИМ. 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верх 4"/>
          <p:cNvSpPr/>
          <p:nvPr/>
        </p:nvSpPr>
        <p:spPr>
          <a:xfrm>
            <a:off x="5148064" y="3717032"/>
            <a:ext cx="3960440" cy="2952328"/>
          </a:xfrm>
          <a:prstGeom prst="upArrow">
            <a:avLst>
              <a:gd name="adj1" fmla="val 49038"/>
              <a:gd name="adj2" fmla="val 25606"/>
            </a:avLst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НД отражены методики выполнения того или иного задания </a:t>
            </a:r>
          </a:p>
        </p:txBody>
      </p:sp>
    </p:spTree>
    <p:extLst>
      <p:ext uri="{BB962C8B-B14F-4D97-AF65-F5344CB8AC3E}">
        <p14:creationId xmlns:p14="http://schemas.microsoft.com/office/powerpoint/2010/main" val="179803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1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Рекомендации </a:t>
            </a:r>
            <a:r>
              <a:rPr lang="kk-KZ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kk-KZ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выполнению 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заданий практики</a:t>
            </a:r>
            <a:endParaRPr lang="ru-RU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Преподаватель </a:t>
            </a:r>
            <a:r>
              <a:rPr lang="kk-KZ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загружает в платформу Платонус:</a:t>
            </a:r>
            <a:endParaRPr lang="ru-RU" sz="28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невник и методические рекомендации </a:t>
            </a:r>
            <a:r>
              <a:rPr lang="ru-RU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производственной практике;</a:t>
            </a:r>
            <a:endParaRPr lang="ru-RU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видео-ролик </a:t>
            </a:r>
            <a:r>
              <a:rPr lang="ru-RU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en-US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URL-</a:t>
            </a:r>
            <a:r>
              <a:rPr lang="ru-RU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ссылку по выполнению практических заданий;</a:t>
            </a:r>
          </a:p>
          <a:p>
            <a:pPr lvl="0"/>
            <a:r>
              <a:rPr lang="ru-RU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нормативные документы (ГФ РК, АНД, ФС, ОФС и др.) по выполнению задания или ссылки на них;</a:t>
            </a:r>
          </a:p>
          <a:p>
            <a:pPr lvl="0"/>
            <a:r>
              <a:rPr lang="ru-RU" sz="28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СОПы</a:t>
            </a:r>
            <a:r>
              <a:rPr lang="ru-RU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на инструментальные методы анализа.</a:t>
            </a:r>
            <a:endParaRPr lang="ru-RU" sz="28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31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1784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kk-KZ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Рекомендации </a:t>
            </a:r>
            <a:r>
              <a:rPr lang="kk-KZ" sz="3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kk-KZ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выполнению </a:t>
            </a:r>
            <a:br>
              <a:rPr lang="kk-KZ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kk-KZ" sz="3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заданий практики</a:t>
            </a:r>
            <a:r>
              <a:rPr lang="ru-RU" sz="3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endParaRPr lang="ru-RU" sz="36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k-KZ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Ст</a:t>
            </a:r>
            <a:r>
              <a:rPr lang="ru-RU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удент</a:t>
            </a:r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-практикант </a:t>
            </a:r>
            <a:r>
              <a:rPr lang="ru-RU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выполняет следующие действия:</a:t>
            </a:r>
          </a:p>
          <a:p>
            <a:pPr lvl="0"/>
            <a:r>
              <a:rPr lang="ru-RU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знакомится с заданиями, которые должен выполнить в соответствии с методическими рекомендациями;</a:t>
            </a:r>
          </a:p>
          <a:p>
            <a:pPr lvl="0"/>
            <a:r>
              <a:rPr lang="ru-RU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знакомится с содержанием видео-ролика по выполнению </a:t>
            </a:r>
            <a:r>
              <a:rPr lang="ru-RU" sz="2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практического задания;</a:t>
            </a:r>
          </a:p>
          <a:p>
            <a:r>
              <a:rPr lang="ru-RU" sz="2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дает комментарии к видео-ролику по </a:t>
            </a:r>
            <a:r>
              <a:rPr lang="ru-RU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выполнению задания </a:t>
            </a:r>
            <a:r>
              <a:rPr lang="ru-RU" sz="2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письменном виде на платформе «</a:t>
            </a:r>
            <a:r>
              <a:rPr lang="ru-RU" sz="26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Платонус</a:t>
            </a:r>
            <a:r>
              <a:rPr lang="ru-RU" sz="2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»;</a:t>
            </a:r>
            <a:endParaRPr lang="en-US" sz="26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6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2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ает комментарии к видео-ролику и отвечает на сопутствующие вопросы руководителя практики </a:t>
            </a:r>
            <a:r>
              <a:rPr lang="ru-RU" sz="2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устно на платформе</a:t>
            </a:r>
            <a:r>
              <a:rPr lang="en-US" sz="26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ZOOM</a:t>
            </a:r>
            <a:r>
              <a:rPr lang="ru-RU" sz="2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2800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заполняет дневник в соответствии с инструкциями, приведенными в методических </a:t>
            </a:r>
            <a:r>
              <a:rPr lang="ru-RU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рекомендациях.</a:t>
            </a:r>
            <a:endParaRPr lang="ru-RU" sz="26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79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1379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Предстоящие задачи: </a:t>
            </a:r>
            <a:endParaRPr lang="ru-RU" sz="40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/>
          <a:lstStyle/>
          <a:p>
            <a:r>
              <a:rPr lang="ru-RU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найти базу производственной практики, согласную на совместную работу по подготовке видео-материалов;</a:t>
            </a:r>
          </a:p>
          <a:p>
            <a:r>
              <a:rPr lang="ru-RU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отработать задания из </a:t>
            </a:r>
            <a:r>
              <a:rPr lang="ru-RU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РУПр</a:t>
            </a:r>
            <a:r>
              <a:rPr lang="ru-RU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(объем, количество) в связи с переходом на </a:t>
            </a:r>
            <a:r>
              <a:rPr lang="ru-RU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ДОТ;</a:t>
            </a: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подготовить видео-материалы по каждому заданию.</a:t>
            </a:r>
          </a:p>
          <a:p>
            <a:pPr marL="0" indent="0">
              <a:buNone/>
            </a:pP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57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860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53732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E-mail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  <a:hlinkClick r:id="rId2"/>
              </a:rPr>
              <a:t>ordabaeva@mail.ru</a:t>
            </a:r>
            <a:endParaRPr lang="ru-RU" sz="2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sz="24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9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351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Документ</vt:lpstr>
      <vt:lpstr>Организация производственной практики «Контроль качества и стандартизация лекарственных средств» в режиме ДОТ (25.05-05.06.2020)</vt:lpstr>
      <vt:lpstr>Цель практики: </vt:lpstr>
      <vt:lpstr>Задачи практики: </vt:lpstr>
      <vt:lpstr>Презентация PowerPoint</vt:lpstr>
      <vt:lpstr>Презентация PowerPoint</vt:lpstr>
      <vt:lpstr>Рекомендации к выполнению заданий практики</vt:lpstr>
      <vt:lpstr>Рекомендации к выполнению   заданий практики </vt:lpstr>
      <vt:lpstr>Предстоящие задачи: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производственной практики «Контроль качества и стандартизация лекарственных средств» в режиме ДОТ</dc:title>
  <dc:creator>001</dc:creator>
  <cp:lastModifiedBy>001</cp:lastModifiedBy>
  <cp:revision>17</cp:revision>
  <dcterms:created xsi:type="dcterms:W3CDTF">2020-03-29T06:10:20Z</dcterms:created>
  <dcterms:modified xsi:type="dcterms:W3CDTF">2020-03-30T08:50:26Z</dcterms:modified>
</cp:coreProperties>
</file>